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262" r:id="rId3"/>
    <p:sldId id="265" r:id="rId4"/>
    <p:sldId id="266" r:id="rId5"/>
    <p:sldId id="258" r:id="rId6"/>
    <p:sldId id="263" r:id="rId7"/>
    <p:sldId id="267" r:id="rId8"/>
    <p:sldId id="268" r:id="rId9"/>
    <p:sldId id="264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8/3/2015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support our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Health &amp;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</a:p>
          <a:p>
            <a:r>
              <a:rPr lang="en-US" dirty="0" smtClean="0"/>
              <a:t>Bipolar Disorder </a:t>
            </a:r>
          </a:p>
          <a:p>
            <a:r>
              <a:rPr lang="en-US" dirty="0" smtClean="0"/>
              <a:t>Borderline Personality Disorder </a:t>
            </a:r>
          </a:p>
          <a:p>
            <a:r>
              <a:rPr lang="en-US" dirty="0" smtClean="0"/>
              <a:t>Depression </a:t>
            </a:r>
          </a:p>
          <a:p>
            <a:r>
              <a:rPr lang="en-US" dirty="0" smtClean="0"/>
              <a:t>Eating Disorders</a:t>
            </a:r>
          </a:p>
          <a:p>
            <a:r>
              <a:rPr lang="en-US" dirty="0" smtClean="0"/>
              <a:t>OCD</a:t>
            </a:r>
          </a:p>
          <a:p>
            <a:r>
              <a:rPr lang="en-US" dirty="0" smtClean="0"/>
              <a:t>PTSD</a:t>
            </a:r>
          </a:p>
          <a:p>
            <a:r>
              <a:rPr lang="en-US" dirty="0" smtClean="0"/>
              <a:t>Schizophrenia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Mental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6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Harm i.e. cutting, head banging, or burning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Poor Sleep Patterns</a:t>
            </a:r>
          </a:p>
          <a:p>
            <a:r>
              <a:rPr lang="en-US" dirty="0" smtClean="0"/>
              <a:t>Changes in Mood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Relationship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Symptoms/ What Does MH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Half of all lifetime </a:t>
            </a:r>
            <a:r>
              <a:rPr lang="en-US" dirty="0" smtClean="0"/>
              <a:t>(chronic) cases </a:t>
            </a:r>
            <a:r>
              <a:rPr lang="en-US" dirty="0"/>
              <a:t>begin by age </a:t>
            </a:r>
            <a:r>
              <a:rPr lang="en-US" dirty="0" smtClean="0"/>
              <a:t>14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Three Quarters have </a:t>
            </a:r>
            <a:r>
              <a:rPr lang="en-US" dirty="0"/>
              <a:t>begun by age </a:t>
            </a:r>
            <a:r>
              <a:rPr lang="en-US" dirty="0" smtClean="0"/>
              <a:t>24</a:t>
            </a:r>
          </a:p>
          <a:p>
            <a:pPr lvl="0"/>
            <a:endParaRPr lang="en-US" dirty="0" smtClean="0"/>
          </a:p>
          <a:p>
            <a:pPr lvl="0"/>
            <a:r>
              <a:rPr lang="en-US" sz="2800" dirty="0" smtClean="0"/>
              <a:t>Prevalence</a:t>
            </a:r>
            <a:r>
              <a:rPr lang="en-US" dirty="0" smtClean="0"/>
              <a:t> </a:t>
            </a:r>
            <a:r>
              <a:rPr lang="en-US" dirty="0"/>
              <a:t>increases from the </a:t>
            </a:r>
            <a:r>
              <a:rPr lang="en-US" dirty="0" smtClean="0"/>
              <a:t>age 18-29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43% report feeling, “So depressed it was difficult to function”</a:t>
            </a:r>
          </a:p>
          <a:p>
            <a:endParaRPr lang="en-US" dirty="0" smtClean="0"/>
          </a:p>
          <a:p>
            <a:r>
              <a:rPr lang="en-US" dirty="0" smtClean="0"/>
              <a:t>50% Never access services</a:t>
            </a:r>
          </a:p>
          <a:p>
            <a:endParaRPr lang="en-US" dirty="0" smtClean="0"/>
          </a:p>
          <a:p>
            <a:r>
              <a:rPr lang="en-US" dirty="0" smtClean="0"/>
              <a:t>64% Withdraw from School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6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b="1" dirty="0" smtClean="0"/>
              <a:t>99</a:t>
            </a:r>
            <a:r>
              <a:rPr lang="en-US" dirty="0" smtClean="0"/>
              <a:t> Americans Die Everyday by Suicide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1,100</a:t>
            </a:r>
            <a:r>
              <a:rPr lang="en-US" dirty="0" smtClean="0"/>
              <a:t> College Students Die Every Year by Suicide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Counseling Center</a:t>
            </a:r>
          </a:p>
          <a:p>
            <a:r>
              <a:rPr lang="en-US" dirty="0" smtClean="0"/>
              <a:t>Private Therapy</a:t>
            </a:r>
          </a:p>
          <a:p>
            <a:r>
              <a:rPr lang="en-US" dirty="0" smtClean="0"/>
              <a:t>Peer Support Groups</a:t>
            </a:r>
          </a:p>
          <a:p>
            <a:r>
              <a:rPr lang="en-US" dirty="0" smtClean="0"/>
              <a:t>Volunteer Hotlines</a:t>
            </a:r>
          </a:p>
          <a:p>
            <a:r>
              <a:rPr lang="en-US" dirty="0" smtClean="0"/>
              <a:t>Day Programs</a:t>
            </a:r>
          </a:p>
          <a:p>
            <a:r>
              <a:rPr lang="en-US" dirty="0" smtClean="0"/>
              <a:t>Inpatient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3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Americans with Disabilities Act (ADA) and other federal disability laws prohibit discrimination against students whose psychiatric disabilities "</a:t>
            </a:r>
            <a:r>
              <a:rPr lang="en-US" b="1" dirty="0"/>
              <a:t>substantially limit a major life </a:t>
            </a:r>
            <a:r>
              <a:rPr lang="en-US" b="1" dirty="0" smtClean="0"/>
              <a:t>activity</a:t>
            </a:r>
            <a:r>
              <a:rPr lang="en-US" dirty="0" smtClean="0"/>
              <a:t>“ and </a:t>
            </a:r>
            <a:r>
              <a:rPr lang="en-US" dirty="0"/>
              <a:t>mandates that colleges and universities provide them with "</a:t>
            </a:r>
            <a:r>
              <a:rPr lang="en-US" b="1" dirty="0"/>
              <a:t>reasonable accommodations</a:t>
            </a:r>
            <a:r>
              <a:rPr lang="en-US" dirty="0"/>
              <a:t>" - such as lower course loads and extended </a:t>
            </a:r>
            <a:r>
              <a:rPr lang="en-US" dirty="0" smtClean="0"/>
              <a:t>deadlines</a:t>
            </a:r>
          </a:p>
          <a:p>
            <a:r>
              <a:rPr lang="en-US" dirty="0" smtClean="0"/>
              <a:t>Right To Privacy</a:t>
            </a:r>
          </a:p>
          <a:p>
            <a:r>
              <a:rPr lang="en-US" dirty="0" smtClean="0"/>
              <a:t>Cannot Be </a:t>
            </a:r>
            <a:r>
              <a:rPr lang="en-US" dirty="0"/>
              <a:t>P</a:t>
            </a:r>
            <a:r>
              <a:rPr lang="en-US" dirty="0" smtClean="0"/>
              <a:t>unished by School for Hospitalization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Protections &amp;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8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205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Euphemia</vt:lpstr>
      <vt:lpstr>Jigsaw design template</vt:lpstr>
      <vt:lpstr>Mental Health &amp; Education</vt:lpstr>
      <vt:lpstr>Examples of Mental Illness</vt:lpstr>
      <vt:lpstr>Symptoms/ What Does MH Look Like?</vt:lpstr>
      <vt:lpstr>Age of Onset</vt:lpstr>
      <vt:lpstr>College Students</vt:lpstr>
      <vt:lpstr>Impact</vt:lpstr>
      <vt:lpstr>Options</vt:lpstr>
      <vt:lpstr>Protections &amp; Accommodations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2015-08-04T02:08:39Z</dcterms:created>
  <dcterms:modified xsi:type="dcterms:W3CDTF">2015-08-04T05:34:54Z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